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an Pearson" initials="SP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3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1" y="12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40001"/>
            <a:ext cx="5657850" cy="3458633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096000"/>
            <a:ext cx="4846320" cy="1422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314450" cy="7802033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315200"/>
            <a:ext cx="5744765" cy="1557867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137151"/>
            <a:ext cx="4601765" cy="21780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147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147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327392"/>
            <a:ext cx="5829300" cy="79248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128000"/>
            <a:ext cx="5829301" cy="812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08000"/>
            <a:ext cx="5829300" cy="65904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327037"/>
            <a:ext cx="5829300" cy="79283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31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128000"/>
            <a:ext cx="5829300" cy="81686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715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7150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43650" y="0"/>
            <a:ext cx="514350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343650" y="7315200"/>
            <a:ext cx="51435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98841" y="7531947"/>
            <a:ext cx="411480" cy="52832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4999726" y="5505027"/>
            <a:ext cx="31563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4952314" y="2301240"/>
            <a:ext cx="325119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6604F0E-DF60-473D-9A1A-76C43ECB6BEC}" type="datetimeFigureOut">
              <a:rPr lang="en-US" smtClean="0"/>
              <a:t>1/31/2014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7175" y="299509"/>
            <a:ext cx="5715000" cy="548216"/>
          </a:xfrm>
        </p:spPr>
        <p:txBody>
          <a:bodyPr>
            <a:normAutofit fontScale="90000"/>
          </a:bodyPr>
          <a:lstStyle/>
          <a:p>
            <a: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1800" b="1" dirty="0">
                <a:solidFill>
                  <a:srgbClr val="0070C0"/>
                </a:solidFill>
                <a:latin typeface="Papyrus" pitchFamily="66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  <a:t>  </a:t>
            </a:r>
            <a:b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1800" b="1" dirty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1800" b="1" dirty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1800" b="1" dirty="0" err="1" smtClean="0">
                <a:solidFill>
                  <a:srgbClr val="0070C0"/>
                </a:solidFill>
                <a:latin typeface="Papyrus" pitchFamily="66" charset="0"/>
              </a:rPr>
              <a:t>L</a:t>
            </a:r>
            <a:r>
              <a:rPr lang="en-US" sz="2200" b="1" dirty="0" err="1">
                <a:solidFill>
                  <a:srgbClr val="0070C0"/>
                </a:solidFill>
                <a:latin typeface="Papyrus" pitchFamily="66" charset="0"/>
              </a:rPr>
              <a:t>í</a:t>
            </a:r>
            <a:r>
              <a:rPr lang="en-US" sz="2200" b="1" dirty="0" err="1" smtClean="0">
                <a:solidFill>
                  <a:srgbClr val="0070C0"/>
                </a:solidFill>
                <a:latin typeface="Papyrus" pitchFamily="66" charset="0"/>
              </a:rPr>
              <a:t>nea</a:t>
            </a:r>
            <a:r>
              <a:rPr lang="en-US" sz="2200" b="1" dirty="0" smtClean="0">
                <a:solidFill>
                  <a:srgbClr val="0070C0"/>
                </a:solidFill>
                <a:latin typeface="Papyrus" pitchFamily="66" charset="0"/>
              </a:rPr>
              <a:t> de </a:t>
            </a:r>
            <a:r>
              <a:rPr lang="en-US" sz="2200" b="1" dirty="0" err="1" smtClean="0">
                <a:solidFill>
                  <a:srgbClr val="0070C0"/>
                </a:solidFill>
                <a:latin typeface="Papyrus" pitchFamily="66" charset="0"/>
              </a:rPr>
              <a:t>información</a:t>
            </a:r>
            <a:r>
              <a:rPr lang="en-US" sz="2200" b="1" dirty="0" smtClean="0">
                <a:solidFill>
                  <a:srgbClr val="0070C0"/>
                </a:solidFill>
                <a:latin typeface="Papyrus" pitchFamily="66" charset="0"/>
              </a:rPr>
              <a:t> de la </a:t>
            </a:r>
            <a:r>
              <a:rPr lang="en-US" sz="2200" b="1" dirty="0" err="1" smtClean="0">
                <a:solidFill>
                  <a:srgbClr val="0070C0"/>
                </a:solidFill>
                <a:latin typeface="Papyrus" pitchFamily="66" charset="0"/>
              </a:rPr>
              <a:t>División</a:t>
            </a:r>
            <a:r>
              <a:rPr lang="en-US" sz="2200" b="1" dirty="0" smtClean="0">
                <a:solidFill>
                  <a:srgbClr val="0070C0"/>
                </a:solidFill>
                <a:latin typeface="Papyrus" pitchFamily="66" charset="0"/>
              </a:rPr>
              <a:t> de </a:t>
            </a:r>
            <a:r>
              <a:rPr lang="en-US" sz="2200" b="1" dirty="0" err="1" smtClean="0">
                <a:solidFill>
                  <a:srgbClr val="0070C0"/>
                </a:solidFill>
                <a:latin typeface="Papyrus" pitchFamily="66" charset="0"/>
              </a:rPr>
              <a:t>Asistencia</a:t>
            </a:r>
            <a:r>
              <a:rPr lang="en-US" sz="2200" b="1" dirty="0" smtClean="0">
                <a:solidFill>
                  <a:srgbClr val="0070C0"/>
                </a:solidFill>
                <a:latin typeface="Papyrus" pitchFamily="66" charset="0"/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  <a:latin typeface="Papyrus" pitchFamily="66" charset="0"/>
              </a:rPr>
              <a:t>Económica</a:t>
            </a:r>
            <a:r>
              <a:rPr lang="en-US" sz="2200" b="1" dirty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2200" b="1" dirty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2200" dirty="0">
                <a:solidFill>
                  <a:schemeClr val="tx1"/>
                </a:solidFill>
                <a:latin typeface="+mn-lt"/>
              </a:rPr>
              <a:t>1-855-309-3766 </a:t>
            </a: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(1-855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30-YESNM)</a:t>
            </a:r>
            <a:r>
              <a:rPr lang="en-US" sz="2200" b="1" dirty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2200" b="1" dirty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2200" b="1" dirty="0" smtClean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22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2200" b="1" dirty="0" smtClean="0">
                <a:solidFill>
                  <a:srgbClr val="0070C0"/>
                </a:solidFill>
                <a:latin typeface="Papyrus" pitchFamily="66" charset="0"/>
              </a:rPr>
              <a:t>        </a:t>
            </a:r>
            <a:r>
              <a:rPr lang="en-US" sz="2000" b="1" dirty="0" smtClean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20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42875" y="533400"/>
            <a:ext cx="3048000" cy="3924300"/>
          </a:xfrm>
        </p:spPr>
        <p:txBody>
          <a:bodyPr>
            <a:noAutofit/>
          </a:bodyPr>
          <a:lstStyle/>
          <a:p>
            <a:pPr marL="171450" indent="-171450">
              <a:spcAft>
                <a:spcPts val="600"/>
              </a:spcAft>
            </a:pPr>
            <a:endParaRPr lang="en-US" sz="1100" b="1" dirty="0" smtClean="0"/>
          </a:p>
          <a:p>
            <a:pPr marL="171450" indent="-171450">
              <a:spcAft>
                <a:spcPts val="600"/>
              </a:spcAft>
            </a:pPr>
            <a:r>
              <a:rPr lang="en-US" sz="1150" b="1" dirty="0" smtClean="0"/>
              <a:t>¿</a:t>
            </a:r>
            <a:r>
              <a:rPr lang="en-US" sz="1150" b="1" dirty="0" err="1" smtClean="0"/>
              <a:t>Que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es</a:t>
            </a:r>
            <a:r>
              <a:rPr lang="en-US" sz="1150" b="1" dirty="0" smtClean="0"/>
              <a:t> la </a:t>
            </a:r>
            <a:r>
              <a:rPr lang="en-US" sz="1150" b="1" dirty="0" err="1" smtClean="0"/>
              <a:t>Línea</a:t>
            </a:r>
            <a:r>
              <a:rPr lang="en-US" sz="1150" b="1" dirty="0" smtClean="0"/>
              <a:t> de </a:t>
            </a:r>
            <a:r>
              <a:rPr lang="en-US" sz="1150" b="1" dirty="0" err="1" smtClean="0"/>
              <a:t>información</a:t>
            </a:r>
            <a:r>
              <a:rPr lang="en-US" sz="1150" b="1" dirty="0" smtClean="0"/>
              <a:t> de la </a:t>
            </a:r>
            <a:r>
              <a:rPr lang="en-US" sz="1150" b="1" dirty="0" err="1" smtClean="0"/>
              <a:t>División</a:t>
            </a:r>
            <a:r>
              <a:rPr lang="en-US" sz="1150" b="1" dirty="0" smtClean="0"/>
              <a:t> de </a:t>
            </a:r>
            <a:r>
              <a:rPr lang="en-US" sz="1150" b="1" dirty="0" err="1" smtClean="0"/>
              <a:t>Asistencia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Económica</a:t>
            </a:r>
            <a:r>
              <a:rPr lang="en-US" sz="1150" b="1" dirty="0" smtClean="0"/>
              <a:t>  del </a:t>
            </a:r>
            <a:r>
              <a:rPr lang="en-US" sz="1150" b="1" dirty="0" err="1" smtClean="0"/>
              <a:t>Departamento</a:t>
            </a:r>
            <a:r>
              <a:rPr lang="en-US" sz="1150" b="1" dirty="0" smtClean="0"/>
              <a:t> de </a:t>
            </a:r>
            <a:r>
              <a:rPr lang="en-US" sz="1150" b="1" dirty="0" err="1" smtClean="0"/>
              <a:t>Servicios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Humanos</a:t>
            </a:r>
            <a:r>
              <a:rPr lang="en-US" sz="1150" b="1" dirty="0" smtClean="0"/>
              <a:t>? </a:t>
            </a:r>
            <a:r>
              <a:rPr lang="en-US" sz="1150" dirty="0" err="1" smtClean="0">
                <a:cs typeface="Microsoft Sans Serif" panose="020B0604020202020204" pitchFamily="34" charset="0"/>
              </a:rPr>
              <a:t>Esta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línea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proporciona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información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basíca</a:t>
            </a:r>
            <a:r>
              <a:rPr lang="en-US" sz="1150" dirty="0" smtClean="0">
                <a:cs typeface="Microsoft Sans Serif" panose="020B0604020202020204" pitchFamily="34" charset="0"/>
              </a:rPr>
              <a:t> de los </a:t>
            </a:r>
            <a:r>
              <a:rPr lang="en-US" sz="1150" dirty="0" err="1" smtClean="0">
                <a:cs typeface="Microsoft Sans Serif" panose="020B0604020202020204" pitchFamily="34" charset="0"/>
              </a:rPr>
              <a:t>programas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asistencia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ofrecidos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por</a:t>
            </a:r>
            <a:r>
              <a:rPr lang="en-US" sz="1150" dirty="0" smtClean="0">
                <a:cs typeface="Microsoft Sans Serif" panose="020B0604020202020204" pitchFamily="34" charset="0"/>
              </a:rPr>
              <a:t> 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división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asistencia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Económica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como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dinero</a:t>
            </a:r>
            <a:r>
              <a:rPr lang="en-US" sz="1150" dirty="0" smtClean="0">
                <a:cs typeface="Microsoft Sans Serif" panose="020B0604020202020204" pitchFamily="34" charset="0"/>
              </a:rPr>
              <a:t>, </a:t>
            </a:r>
            <a:r>
              <a:rPr lang="en-US" sz="1150" dirty="0" err="1" smtClean="0">
                <a:cs typeface="Microsoft Sans Serif" panose="020B0604020202020204" pitchFamily="34" charset="0"/>
              </a:rPr>
              <a:t>asistencia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alimentos</a:t>
            </a:r>
            <a:r>
              <a:rPr lang="en-US" sz="1150" dirty="0" smtClean="0">
                <a:cs typeface="Microsoft Sans Serif" panose="020B0604020202020204" pitchFamily="34" charset="0"/>
              </a:rPr>
              <a:t> y </a:t>
            </a:r>
            <a:r>
              <a:rPr lang="en-US" sz="1150" dirty="0" err="1" smtClean="0">
                <a:cs typeface="Microsoft Sans Serif" panose="020B0604020202020204" pitchFamily="34" charset="0"/>
              </a:rPr>
              <a:t>energia</a:t>
            </a:r>
            <a:r>
              <a:rPr lang="en-US" sz="1150" dirty="0" smtClean="0">
                <a:cs typeface="Microsoft Sans Serif" panose="020B0604020202020204" pitchFamily="34" charset="0"/>
              </a:rPr>
              <a:t> y Medicaid.  </a:t>
            </a:r>
            <a:r>
              <a:rPr lang="en-US" sz="1150" dirty="0" err="1" smtClean="0">
                <a:cs typeface="Microsoft Sans Serif" panose="020B0604020202020204" pitchFamily="34" charset="0"/>
              </a:rPr>
              <a:t>También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ofrece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información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específica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sobre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su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caso</a:t>
            </a:r>
            <a:r>
              <a:rPr lang="en-US" sz="1150" dirty="0" smtClean="0">
                <a:cs typeface="Microsoft Sans Serif" panose="020B0604020202020204" pitchFamily="34" charset="0"/>
              </a:rPr>
              <a:t>.  Para </a:t>
            </a:r>
            <a:r>
              <a:rPr lang="en-US" sz="1150" dirty="0" err="1" smtClean="0">
                <a:cs typeface="Microsoft Sans Serif" panose="020B0604020202020204" pitchFamily="34" charset="0"/>
              </a:rPr>
              <a:t>servir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mejor</a:t>
            </a:r>
            <a:r>
              <a:rPr lang="en-US" sz="1150" dirty="0" smtClean="0">
                <a:cs typeface="Microsoft Sans Serif" panose="020B0604020202020204" pitchFamily="34" charset="0"/>
              </a:rPr>
              <a:t> a los </a:t>
            </a:r>
            <a:r>
              <a:rPr lang="en-US" sz="1150" dirty="0" err="1" smtClean="0">
                <a:cs typeface="Microsoft Sans Serif" panose="020B0604020202020204" pitchFamily="34" charset="0"/>
              </a:rPr>
              <a:t>resídentes</a:t>
            </a:r>
            <a:r>
              <a:rPr lang="en-US" sz="1150" dirty="0" smtClean="0">
                <a:cs typeface="Microsoft Sans Serif" panose="020B0604020202020204" pitchFamily="34" charset="0"/>
              </a:rPr>
              <a:t> de Nuevo Mexico, 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información</a:t>
            </a:r>
            <a:r>
              <a:rPr lang="en-US" sz="1150" dirty="0" smtClean="0">
                <a:cs typeface="Microsoft Sans Serif" panose="020B0604020202020204" pitchFamily="34" charset="0"/>
              </a:rPr>
              <a:t> se </a:t>
            </a:r>
            <a:r>
              <a:rPr lang="en-US" sz="1150" dirty="0" err="1" smtClean="0">
                <a:cs typeface="Microsoft Sans Serif" panose="020B0604020202020204" pitchFamily="34" charset="0"/>
              </a:rPr>
              <a:t>proporciona</a:t>
            </a:r>
            <a:r>
              <a:rPr lang="en-US" sz="1150" dirty="0">
                <a:cs typeface="Microsoft Sans Serif" panose="020B0604020202020204" pitchFamily="34" charset="0"/>
              </a:rPr>
              <a:t> e</a:t>
            </a:r>
            <a:r>
              <a:rPr lang="en-US" sz="1150" dirty="0" smtClean="0">
                <a:cs typeface="Microsoft Sans Serif" panose="020B0604020202020204" pitchFamily="34" charset="0"/>
              </a:rPr>
              <a:t>n </a:t>
            </a:r>
            <a:r>
              <a:rPr lang="en-US" sz="1150" dirty="0" err="1" smtClean="0">
                <a:cs typeface="Microsoft Sans Serif" panose="020B0604020202020204" pitchFamily="34" charset="0"/>
              </a:rPr>
              <a:t>Íngles</a:t>
            </a:r>
            <a:r>
              <a:rPr lang="en-US" sz="1150" dirty="0" smtClean="0">
                <a:cs typeface="Microsoft Sans Serif" panose="020B0604020202020204" pitchFamily="34" charset="0"/>
              </a:rPr>
              <a:t> y </a:t>
            </a:r>
            <a:r>
              <a:rPr lang="en-US" sz="1150" dirty="0" err="1" smtClean="0">
                <a:cs typeface="Microsoft Sans Serif" panose="020B0604020202020204" pitchFamily="34" charset="0"/>
              </a:rPr>
              <a:t>Español</a:t>
            </a:r>
            <a:r>
              <a:rPr lang="en-US" sz="1150" dirty="0" smtClean="0">
                <a:cs typeface="Microsoft Sans Serif" panose="020B0604020202020204" pitchFamily="34" charset="0"/>
              </a:rPr>
              <a:t>.  </a:t>
            </a:r>
          </a:p>
          <a:p>
            <a:pPr marL="171450" indent="-171450">
              <a:spcAft>
                <a:spcPts val="600"/>
              </a:spcAft>
            </a:pPr>
            <a:r>
              <a:rPr lang="en-US" sz="1150" b="1" dirty="0" smtClean="0">
                <a:cs typeface="Microsoft Sans Serif" panose="020B0604020202020204" pitchFamily="34" charset="0"/>
              </a:rPr>
              <a:t>¿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Cómo</a:t>
            </a:r>
            <a:r>
              <a:rPr lang="en-US" sz="1150" b="1" dirty="0" smtClean="0">
                <a:cs typeface="Microsoft Sans Serif" panose="020B0604020202020204" pitchFamily="34" charset="0"/>
              </a:rPr>
              <a:t> me 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ayuda</a:t>
            </a:r>
            <a:r>
              <a:rPr lang="en-US" sz="1150" b="1" dirty="0" smtClean="0">
                <a:cs typeface="Microsoft Sans Serif" panose="020B0604020202020204" pitchFamily="34" charset="0"/>
              </a:rPr>
              <a:t> 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esto</a:t>
            </a:r>
            <a:r>
              <a:rPr lang="en-US" sz="1150" b="1" dirty="0" smtClean="0">
                <a:cs typeface="Microsoft Sans Serif" panose="020B0604020202020204" pitchFamily="34" charset="0"/>
              </a:rPr>
              <a:t>?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>
                <a:cs typeface="Microsoft Sans Serif" panose="020B0604020202020204" pitchFamily="34" charset="0"/>
              </a:rPr>
              <a:t> </a:t>
            </a:r>
            <a:r>
              <a:rPr lang="en-US" sz="1150" dirty="0" smtClean="0">
                <a:cs typeface="Microsoft Sans Serif" panose="020B0604020202020204" pitchFamily="34" charset="0"/>
              </a:rPr>
              <a:t>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línea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información</a:t>
            </a:r>
            <a:r>
              <a:rPr lang="en-US" sz="1150" dirty="0" smtClean="0">
                <a:cs typeface="Microsoft Sans Serif" panose="020B0604020202020204" pitchFamily="34" charset="0"/>
              </a:rPr>
              <a:t> de 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División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Asistencia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Económica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deja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que</a:t>
            </a:r>
            <a:r>
              <a:rPr lang="en-US" sz="1150" dirty="0" smtClean="0">
                <a:cs typeface="Microsoft Sans Serif" panose="020B0604020202020204" pitchFamily="34" charset="0"/>
              </a:rPr>
              <a:t> Nuevo </a:t>
            </a:r>
            <a:r>
              <a:rPr lang="en-US" sz="1150" dirty="0" err="1" smtClean="0">
                <a:cs typeface="Microsoft Sans Serif" panose="020B0604020202020204" pitchFamily="34" charset="0"/>
              </a:rPr>
              <a:t>Mexicanos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comprueban</a:t>
            </a:r>
            <a:r>
              <a:rPr lang="en-US" sz="1150" dirty="0" smtClean="0">
                <a:cs typeface="Microsoft Sans Serif" panose="020B0604020202020204" pitchFamily="34" charset="0"/>
              </a:rPr>
              <a:t> los </a:t>
            </a:r>
            <a:r>
              <a:rPr lang="en-US" sz="1150" dirty="0" err="1" smtClean="0">
                <a:cs typeface="Microsoft Sans Serif" panose="020B0604020202020204" pitchFamily="34" charset="0"/>
              </a:rPr>
              <a:t>detalles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su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caso</a:t>
            </a:r>
            <a:r>
              <a:rPr lang="en-US" sz="1150" dirty="0" smtClean="0">
                <a:cs typeface="Microsoft Sans Serif" panose="020B0604020202020204" pitchFamily="34" charset="0"/>
              </a:rPr>
              <a:t>.  </a:t>
            </a:r>
            <a:r>
              <a:rPr lang="en-US" sz="1150" dirty="0" err="1" smtClean="0">
                <a:cs typeface="Microsoft Sans Serif" panose="020B0604020202020204" pitchFamily="34" charset="0"/>
              </a:rPr>
              <a:t>Estos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detalles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incluyen</a:t>
            </a:r>
            <a:r>
              <a:rPr lang="en-US" sz="1150" dirty="0" smtClean="0">
                <a:cs typeface="Microsoft Sans Serif" panose="020B0604020202020204" pitchFamily="34" charset="0"/>
              </a:rPr>
              <a:t> el </a:t>
            </a:r>
            <a:r>
              <a:rPr lang="en-US" sz="1150" dirty="0" err="1" smtClean="0">
                <a:cs typeface="Microsoft Sans Serif" panose="020B0604020202020204" pitchFamily="34" charset="0"/>
              </a:rPr>
              <a:t>estatus</a:t>
            </a:r>
            <a:r>
              <a:rPr lang="en-US" sz="1150" dirty="0" smtClean="0">
                <a:cs typeface="Microsoft Sans Serif" panose="020B0604020202020204" pitchFamily="34" charset="0"/>
              </a:rPr>
              <a:t> del </a:t>
            </a:r>
            <a:r>
              <a:rPr lang="en-US" sz="1150" dirty="0" err="1" smtClean="0">
                <a:cs typeface="Microsoft Sans Serif" panose="020B0604020202020204" pitchFamily="34" charset="0"/>
              </a:rPr>
              <a:t>caso</a:t>
            </a:r>
            <a:r>
              <a:rPr lang="en-US" sz="1150" dirty="0" smtClean="0">
                <a:cs typeface="Microsoft Sans Serif" panose="020B0604020202020204" pitchFamily="34" charset="0"/>
              </a:rPr>
              <a:t>, </a:t>
            </a:r>
            <a:r>
              <a:rPr lang="en-US" sz="1150" dirty="0" err="1" smtClean="0">
                <a:cs typeface="Microsoft Sans Serif" panose="020B0604020202020204" pitchFamily="34" charset="0"/>
              </a:rPr>
              <a:t>cantidad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beneficios</a:t>
            </a:r>
            <a:r>
              <a:rPr lang="en-US" sz="1150" dirty="0" smtClean="0">
                <a:cs typeface="Microsoft Sans Serif" panose="020B0604020202020204" pitchFamily="34" charset="0"/>
              </a:rPr>
              <a:t>, </a:t>
            </a:r>
            <a:r>
              <a:rPr lang="en-US" sz="1150" dirty="0" err="1" smtClean="0">
                <a:cs typeface="Microsoft Sans Serif" panose="020B0604020202020204" pitchFamily="34" charset="0"/>
              </a:rPr>
              <a:t>citas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próximas</a:t>
            </a:r>
            <a:r>
              <a:rPr lang="en-US" sz="1150" dirty="0" smtClean="0">
                <a:cs typeface="Microsoft Sans Serif" panose="020B0604020202020204" pitchFamily="34" charset="0"/>
              </a:rPr>
              <a:t>, o </a:t>
            </a:r>
            <a:r>
              <a:rPr lang="en-US" sz="1150" dirty="0" err="1" smtClean="0">
                <a:cs typeface="Microsoft Sans Serif" panose="020B0604020202020204" pitchFamily="34" charset="0"/>
              </a:rPr>
              <a:t>documentos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pendientes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necesarios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para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processar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su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caso</a:t>
            </a:r>
            <a:r>
              <a:rPr lang="en-US" sz="1150" dirty="0" smtClean="0">
                <a:cs typeface="Microsoft Sans Serif" panose="020B0604020202020204" pitchFamily="34" charset="0"/>
              </a:rPr>
              <a:t>. </a:t>
            </a:r>
          </a:p>
          <a:p>
            <a:pPr marL="171450" indent="-171450">
              <a:spcAft>
                <a:spcPts val="600"/>
              </a:spcAft>
            </a:pPr>
            <a:r>
              <a:rPr lang="en-US" sz="1150" b="1" dirty="0" smtClean="0">
                <a:cs typeface="Microsoft Sans Serif" panose="020B0604020202020204" pitchFamily="34" charset="0"/>
              </a:rPr>
              <a:t>¿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Cuando</a:t>
            </a:r>
            <a:r>
              <a:rPr lang="en-US" sz="1150" b="1" dirty="0" smtClean="0">
                <a:cs typeface="Microsoft Sans Serif" panose="020B0604020202020204" pitchFamily="34" charset="0"/>
              </a:rPr>
              <a:t> 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puedo</a:t>
            </a:r>
            <a:r>
              <a:rPr lang="en-US" sz="1150" b="1" dirty="0" smtClean="0">
                <a:cs typeface="Microsoft Sans Serif" panose="020B0604020202020204" pitchFamily="34" charset="0"/>
              </a:rPr>
              <a:t> 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comenzar</a:t>
            </a:r>
            <a:r>
              <a:rPr lang="en-US" sz="1150" b="1" dirty="0" smtClean="0">
                <a:cs typeface="Microsoft Sans Serif" panose="020B0604020202020204" pitchFamily="34" charset="0"/>
              </a:rPr>
              <a:t> a 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usar</a:t>
            </a:r>
            <a:r>
              <a:rPr lang="en-US" sz="1150" b="1" dirty="0" smtClean="0">
                <a:cs typeface="Microsoft Sans Serif" panose="020B0604020202020204" pitchFamily="34" charset="0"/>
              </a:rPr>
              <a:t> la 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línea</a:t>
            </a:r>
            <a:r>
              <a:rPr lang="en-US" sz="1150" b="1" dirty="0" smtClean="0">
                <a:cs typeface="Microsoft Sans Serif" panose="020B0604020202020204" pitchFamily="34" charset="0"/>
              </a:rPr>
              <a:t> de 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información</a:t>
            </a:r>
            <a:r>
              <a:rPr lang="en-US" sz="1150" b="1" dirty="0" smtClean="0">
                <a:cs typeface="Microsoft Sans Serif" panose="020B0604020202020204" pitchFamily="34" charset="0"/>
              </a:rPr>
              <a:t> de la 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División</a:t>
            </a:r>
            <a:r>
              <a:rPr lang="en-US" sz="1150" b="1" dirty="0" smtClean="0">
                <a:cs typeface="Microsoft Sans Serif" panose="020B0604020202020204" pitchFamily="34" charset="0"/>
              </a:rPr>
              <a:t> de 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Asistencia</a:t>
            </a:r>
            <a:r>
              <a:rPr lang="en-US" sz="1150" b="1" dirty="0" smtClean="0">
                <a:cs typeface="Microsoft Sans Serif" panose="020B0604020202020204" pitchFamily="34" charset="0"/>
              </a:rPr>
              <a:t> </a:t>
            </a:r>
            <a:r>
              <a:rPr lang="en-US" sz="1150" b="1" dirty="0" err="1" smtClean="0">
                <a:cs typeface="Microsoft Sans Serif" panose="020B0604020202020204" pitchFamily="34" charset="0"/>
              </a:rPr>
              <a:t>Económica</a:t>
            </a:r>
            <a:r>
              <a:rPr lang="en-US" sz="1150" b="1" dirty="0" smtClean="0">
                <a:cs typeface="Microsoft Sans Serif" panose="020B0604020202020204" pitchFamily="34" charset="0"/>
              </a:rPr>
              <a:t>?  </a:t>
            </a:r>
            <a:r>
              <a:rPr lang="en-US" sz="1150" dirty="0" err="1">
                <a:cs typeface="Microsoft Sans Serif" panose="020B0604020202020204" pitchFamily="34" charset="0"/>
              </a:rPr>
              <a:t>C</a:t>
            </a:r>
            <a:r>
              <a:rPr lang="en-US" sz="1150" dirty="0" err="1" smtClean="0">
                <a:cs typeface="Microsoft Sans Serif" panose="020B0604020202020204" pitchFamily="34" charset="0"/>
              </a:rPr>
              <a:t>omenzando</a:t>
            </a:r>
            <a:r>
              <a:rPr lang="en-US" sz="1150" dirty="0" smtClean="0">
                <a:cs typeface="Microsoft Sans Serif" panose="020B0604020202020204" pitchFamily="34" charset="0"/>
              </a:rPr>
              <a:t> el 3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Febrero</a:t>
            </a:r>
            <a:r>
              <a:rPr lang="en-US" sz="1150" dirty="0" smtClean="0">
                <a:cs typeface="Microsoft Sans Serif" panose="020B0604020202020204" pitchFamily="34" charset="0"/>
              </a:rPr>
              <a:t> de 2014, </a:t>
            </a:r>
            <a:r>
              <a:rPr lang="en-US" sz="1150" dirty="0" err="1" smtClean="0">
                <a:cs typeface="Microsoft Sans Serif" panose="020B0604020202020204" pitchFamily="34" charset="0"/>
              </a:rPr>
              <a:t>puede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llamar</a:t>
            </a:r>
            <a:r>
              <a:rPr lang="en-US" sz="1150" dirty="0" smtClean="0">
                <a:cs typeface="Microsoft Sans Serif" panose="020B0604020202020204" pitchFamily="34" charset="0"/>
              </a:rPr>
              <a:t> a al </a:t>
            </a:r>
            <a:r>
              <a:rPr lang="en-US" sz="1150" dirty="0" err="1" smtClean="0">
                <a:cs typeface="Microsoft Sans Serif" panose="020B0604020202020204" pitchFamily="34" charset="0"/>
              </a:rPr>
              <a:t>línea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información</a:t>
            </a:r>
            <a:r>
              <a:rPr lang="en-US" sz="1150" dirty="0" smtClean="0">
                <a:cs typeface="Microsoft Sans Serif" panose="020B0604020202020204" pitchFamily="34" charset="0"/>
              </a:rPr>
              <a:t> de 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División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Asistencia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Económica</a:t>
            </a:r>
            <a:r>
              <a:rPr lang="en-US" sz="1150" dirty="0" smtClean="0">
                <a:cs typeface="Microsoft Sans Serif" panose="020B0604020202020204" pitchFamily="34" charset="0"/>
              </a:rPr>
              <a:t> 24 </a:t>
            </a:r>
            <a:r>
              <a:rPr lang="en-US" sz="1150" dirty="0" err="1" smtClean="0">
                <a:cs typeface="Microsoft Sans Serif" panose="020B0604020202020204" pitchFamily="34" charset="0"/>
              </a:rPr>
              <a:t>horas</a:t>
            </a:r>
            <a:r>
              <a:rPr lang="en-US" sz="1150" dirty="0" smtClean="0">
                <a:cs typeface="Microsoft Sans Serif" panose="020B0604020202020204" pitchFamily="34" charset="0"/>
              </a:rPr>
              <a:t> al </a:t>
            </a:r>
            <a:r>
              <a:rPr lang="en-US" sz="1150" dirty="0" err="1" smtClean="0">
                <a:cs typeface="Microsoft Sans Serif" panose="020B0604020202020204" pitchFamily="34" charset="0"/>
              </a:rPr>
              <a:t>día</a:t>
            </a:r>
            <a:r>
              <a:rPr lang="en-US" sz="1150" dirty="0" smtClean="0">
                <a:cs typeface="Microsoft Sans Serif" panose="020B0604020202020204" pitchFamily="34" charset="0"/>
              </a:rPr>
              <a:t>/7 </a:t>
            </a:r>
            <a:r>
              <a:rPr lang="en-US" sz="1150" dirty="0" err="1" smtClean="0">
                <a:cs typeface="Microsoft Sans Serif" panose="020B0604020202020204" pitchFamily="34" charset="0"/>
              </a:rPr>
              <a:t>días</a:t>
            </a:r>
            <a:r>
              <a:rPr lang="en-US" sz="1150" dirty="0" smtClean="0">
                <a:cs typeface="Microsoft Sans Serif" panose="020B0604020202020204" pitchFamily="34" charset="0"/>
              </a:rPr>
              <a:t> a 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semana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para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informase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acerca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su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caso</a:t>
            </a:r>
            <a:r>
              <a:rPr lang="en-US" sz="1150" dirty="0" smtClean="0">
                <a:cs typeface="Microsoft Sans Serif" panose="020B0604020202020204" pitchFamily="34" charset="0"/>
              </a:rPr>
              <a:t>. </a:t>
            </a:r>
            <a:endParaRPr lang="en-US" sz="1150" dirty="0">
              <a:cs typeface="Microsoft Sans Serif" panose="020B0604020202020204" pitchFamily="34" charset="0"/>
            </a:endParaRPr>
          </a:p>
          <a:p>
            <a:pPr marL="171450" indent="-171450">
              <a:spcAft>
                <a:spcPts val="600"/>
              </a:spcAft>
            </a:pPr>
            <a:endParaRPr lang="en-US" sz="1100" dirty="0" smtClean="0"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endParaRPr lang="en-US" sz="11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endParaRPr lang="en-US" sz="11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171450" indent="-171450" algn="just">
              <a:spcAft>
                <a:spcPts val="400"/>
              </a:spcAft>
            </a:pPr>
            <a:endParaRPr lang="en-US" sz="11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171450" indent="-171450" algn="just">
              <a:spcAft>
                <a:spcPts val="400"/>
              </a:spcAft>
            </a:pPr>
            <a:endParaRPr lang="en-US" sz="11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endParaRPr lang="en-US" sz="11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endParaRPr lang="en-US" sz="11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endParaRPr lang="en-US" sz="1100" b="1" u="sng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r>
              <a:rPr lang="en-US" sz="1100" b="1" u="sng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endParaRPr lang="en-US" sz="1100" b="1" u="sng" dirty="0"/>
          </a:p>
          <a:p>
            <a:pPr marL="0" indent="0" algn="just">
              <a:spcAft>
                <a:spcPts val="400"/>
              </a:spcAft>
              <a:buNone/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0" indent="0" algn="just">
              <a:spcAft>
                <a:spcPts val="400"/>
              </a:spcAft>
              <a:buNone/>
            </a:pPr>
            <a:endParaRPr lang="en-US" sz="1100" b="1" dirty="0" smtClean="0"/>
          </a:p>
        </p:txBody>
      </p:sp>
      <p:pic>
        <p:nvPicPr>
          <p:cNvPr id="9" name="Picture 8" descr="HSDLogo-Horizontal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28600"/>
            <a:ext cx="14668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gurulec\AppData\Local\Microsoft\Windows\Temporary Internet Files\Content.IE5\8TRT47N8\dglxasset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525" y="1419999"/>
            <a:ext cx="2152650" cy="185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316605" y="3200400"/>
            <a:ext cx="2781300" cy="4175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150" b="1" dirty="0" err="1" smtClean="0"/>
              <a:t>Cómo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acceso</a:t>
            </a:r>
            <a:r>
              <a:rPr lang="en-US" sz="1150" b="1" dirty="0" smtClean="0"/>
              <a:t> la </a:t>
            </a:r>
            <a:r>
              <a:rPr lang="en-US" sz="1150" b="1" dirty="0" err="1" smtClean="0"/>
              <a:t>línea</a:t>
            </a:r>
            <a:r>
              <a:rPr lang="en-US" sz="1150" b="1" dirty="0" smtClean="0"/>
              <a:t> de </a:t>
            </a:r>
            <a:r>
              <a:rPr lang="en-US" sz="1150" b="1" dirty="0" err="1" smtClean="0"/>
              <a:t>información</a:t>
            </a:r>
            <a:r>
              <a:rPr lang="en-US" sz="1150" b="1" dirty="0" smtClean="0"/>
              <a:t> de la </a:t>
            </a:r>
            <a:r>
              <a:rPr lang="en-US" sz="1150" b="1" dirty="0" err="1" smtClean="0"/>
              <a:t>División</a:t>
            </a:r>
            <a:r>
              <a:rPr lang="en-US" sz="1150" b="1" dirty="0" smtClean="0"/>
              <a:t> de </a:t>
            </a:r>
            <a:r>
              <a:rPr lang="en-US" sz="1150" b="1" dirty="0" err="1" smtClean="0"/>
              <a:t>Asistencia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Económica</a:t>
            </a:r>
            <a:r>
              <a:rPr lang="en-US" sz="1150" b="1" dirty="0" smtClean="0"/>
              <a:t>? </a:t>
            </a:r>
            <a:r>
              <a:rPr lang="en-US" sz="1150" dirty="0" smtClean="0">
                <a:cs typeface="Microsoft Sans Serif" panose="020B0604020202020204" pitchFamily="34" charset="0"/>
              </a:rPr>
              <a:t> Marque al  </a:t>
            </a:r>
            <a:r>
              <a:rPr lang="en-US" sz="1150" b="1" dirty="0" smtClean="0">
                <a:cs typeface="Microsoft Sans Serif" panose="020B0604020202020204" pitchFamily="34" charset="0"/>
              </a:rPr>
              <a:t>1-855-309-3766</a:t>
            </a:r>
            <a:r>
              <a:rPr lang="en-US" sz="1150" dirty="0" smtClean="0">
                <a:cs typeface="Microsoft Sans Serif" panose="020B0604020202020204" pitchFamily="34" charset="0"/>
              </a:rPr>
              <a:t> y </a:t>
            </a:r>
            <a:r>
              <a:rPr lang="en-US" sz="1150" dirty="0" err="1" smtClean="0">
                <a:cs typeface="Microsoft Sans Serif" panose="020B0604020202020204" pitchFamily="34" charset="0"/>
              </a:rPr>
              <a:t>selecióne</a:t>
            </a:r>
            <a:r>
              <a:rPr lang="en-US" sz="1150" dirty="0" smtClean="0">
                <a:cs typeface="Microsoft Sans Serif" panose="020B0604020202020204" pitchFamily="34" charset="0"/>
              </a:rPr>
              <a:t> 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opción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apropiada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para</a:t>
            </a:r>
            <a:r>
              <a:rPr lang="en-US" sz="1150" dirty="0" smtClean="0">
                <a:cs typeface="Microsoft Sans Serif" panose="020B0604020202020204" pitchFamily="34" charset="0"/>
              </a:rPr>
              <a:t> 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información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que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busca</a:t>
            </a:r>
            <a:r>
              <a:rPr lang="en-US" sz="1150" dirty="0" smtClean="0">
                <a:cs typeface="Microsoft Sans Serif" panose="020B0604020202020204" pitchFamily="34" charset="0"/>
              </a:rPr>
              <a:t>. </a:t>
            </a: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150" b="1" dirty="0" smtClean="0"/>
              <a:t>¿</a:t>
            </a:r>
            <a:r>
              <a:rPr lang="en-US" sz="1150" b="1" dirty="0" err="1" smtClean="0"/>
              <a:t>Cuales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datos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necesito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para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accesar</a:t>
            </a:r>
            <a:r>
              <a:rPr lang="en-US" sz="1150" b="1" dirty="0" smtClean="0"/>
              <a:t> la </a:t>
            </a:r>
            <a:r>
              <a:rPr lang="en-US" sz="1150" b="1" dirty="0" err="1" smtClean="0"/>
              <a:t>línea</a:t>
            </a:r>
            <a:r>
              <a:rPr lang="en-US" sz="1150" b="1" dirty="0" smtClean="0"/>
              <a:t> de </a:t>
            </a:r>
            <a:r>
              <a:rPr lang="en-US" sz="1150" b="1" dirty="0" err="1" smtClean="0"/>
              <a:t>información</a:t>
            </a:r>
            <a:r>
              <a:rPr lang="en-US" sz="1150" b="1" dirty="0" smtClean="0"/>
              <a:t> de la </a:t>
            </a:r>
            <a:r>
              <a:rPr lang="en-US" sz="1150" b="1" dirty="0" err="1" smtClean="0"/>
              <a:t>División</a:t>
            </a:r>
            <a:r>
              <a:rPr lang="en-US" sz="1150" b="1" dirty="0" smtClean="0"/>
              <a:t> de </a:t>
            </a:r>
            <a:r>
              <a:rPr lang="en-US" sz="1150" b="1" dirty="0" err="1" smtClean="0"/>
              <a:t>Asistencia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Económica</a:t>
            </a:r>
            <a:r>
              <a:rPr lang="en-US" sz="1150" b="1" dirty="0" smtClean="0"/>
              <a:t>? </a:t>
            </a:r>
            <a:r>
              <a:rPr lang="en-US" sz="1150" dirty="0" smtClean="0"/>
              <a:t> </a:t>
            </a:r>
            <a:r>
              <a:rPr lang="en-US" sz="1150" dirty="0" smtClean="0">
                <a:cs typeface="Microsoft Sans Serif" panose="020B0604020202020204" pitchFamily="34" charset="0"/>
              </a:rPr>
              <a:t>Para </a:t>
            </a:r>
            <a:r>
              <a:rPr lang="en-US" sz="1150" dirty="0" err="1" smtClean="0">
                <a:cs typeface="Microsoft Sans Serif" panose="020B0604020202020204" pitchFamily="34" charset="0"/>
              </a:rPr>
              <a:t>accesar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información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su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caso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va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necesitar</a:t>
            </a:r>
            <a:r>
              <a:rPr lang="en-US" sz="1150" dirty="0" smtClean="0">
                <a:cs typeface="Microsoft Sans Serif" panose="020B0604020202020204" pitchFamily="34" charset="0"/>
              </a:rPr>
              <a:t> el </a:t>
            </a:r>
            <a:r>
              <a:rPr lang="en-US" sz="1150" dirty="0" err="1" smtClean="0">
                <a:cs typeface="Microsoft Sans Serif" panose="020B0604020202020204" pitchFamily="34" charset="0"/>
              </a:rPr>
              <a:t>número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seguro</a:t>
            </a:r>
            <a:r>
              <a:rPr lang="en-US" sz="1150" dirty="0" smtClean="0">
                <a:cs typeface="Microsoft Sans Serif" panose="020B0604020202020204" pitchFamily="34" charset="0"/>
              </a:rPr>
              <a:t> social o </a:t>
            </a:r>
            <a:r>
              <a:rPr lang="en-US" sz="1150" dirty="0" err="1" smtClean="0">
                <a:cs typeface="Microsoft Sans Serif" panose="020B0604020202020204" pitchFamily="34" charset="0"/>
              </a:rPr>
              <a:t>número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identificación</a:t>
            </a:r>
            <a:r>
              <a:rPr lang="en-US" sz="1150" dirty="0" smtClean="0">
                <a:cs typeface="Microsoft Sans Serif" panose="020B0604020202020204" pitchFamily="34" charset="0"/>
              </a:rPr>
              <a:t> individual de 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cabecilla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su</a:t>
            </a:r>
            <a:r>
              <a:rPr lang="en-US" sz="1150" dirty="0" smtClean="0">
                <a:cs typeface="Microsoft Sans Serif" panose="020B0604020202020204" pitchFamily="34" charset="0"/>
              </a:rPr>
              <a:t> casa.</a:t>
            </a:r>
            <a:endParaRPr lang="en-US" sz="1150" b="1" u="sng" dirty="0"/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150" b="1" dirty="0" err="1" smtClean="0"/>
              <a:t>Cualquier</a:t>
            </a:r>
            <a:r>
              <a:rPr lang="en-US" sz="1150" b="1" dirty="0" smtClean="0"/>
              <a:t> persona en el </a:t>
            </a:r>
            <a:r>
              <a:rPr lang="en-US" sz="1150" b="1" dirty="0" err="1" smtClean="0"/>
              <a:t>caso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puede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buscar</a:t>
            </a:r>
            <a:r>
              <a:rPr lang="en-US" sz="1150" b="1" dirty="0" smtClean="0"/>
              <a:t> </a:t>
            </a:r>
            <a:r>
              <a:rPr lang="en-US" sz="1150" b="1" dirty="0" err="1" smtClean="0"/>
              <a:t>información</a:t>
            </a:r>
            <a:r>
              <a:rPr lang="en-US" sz="1150" b="1" dirty="0" smtClean="0"/>
              <a:t>? </a:t>
            </a:r>
            <a:r>
              <a:rPr lang="en-US" sz="1150" dirty="0" smtClean="0">
                <a:cs typeface="Microsoft Sans Serif" panose="020B0604020202020204" pitchFamily="34" charset="0"/>
              </a:rPr>
              <a:t>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linea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información</a:t>
            </a:r>
            <a:r>
              <a:rPr lang="en-US" sz="1150" dirty="0" smtClean="0">
                <a:cs typeface="Microsoft Sans Serif" panose="020B0604020202020204" pitchFamily="34" charset="0"/>
              </a:rPr>
              <a:t> de 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División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Asistencia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Económica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solamente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proporciona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información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cuando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ingresa</a:t>
            </a:r>
            <a:r>
              <a:rPr lang="en-US" sz="1150" dirty="0">
                <a:cs typeface="Microsoft Sans Serif" panose="020B0604020202020204" pitchFamily="34" charset="0"/>
              </a:rPr>
              <a:t> </a:t>
            </a:r>
            <a:r>
              <a:rPr lang="en-US" sz="1150" dirty="0" smtClean="0">
                <a:cs typeface="Microsoft Sans Serif" panose="020B0604020202020204" pitchFamily="34" charset="0"/>
              </a:rPr>
              <a:t>los </a:t>
            </a:r>
            <a:r>
              <a:rPr lang="en-US" sz="1150" dirty="0" err="1" smtClean="0">
                <a:cs typeface="Microsoft Sans Serif" panose="020B0604020202020204" pitchFamily="34" charset="0"/>
              </a:rPr>
              <a:t>datos</a:t>
            </a:r>
            <a:r>
              <a:rPr lang="en-US" sz="1150" dirty="0" smtClean="0">
                <a:cs typeface="Microsoft Sans Serif" panose="020B0604020202020204" pitchFamily="34" charset="0"/>
              </a:rPr>
              <a:t> de la </a:t>
            </a:r>
            <a:r>
              <a:rPr lang="en-US" sz="1150" dirty="0" err="1" smtClean="0">
                <a:cs typeface="Microsoft Sans Serif" panose="020B0604020202020204" pitchFamily="34" charset="0"/>
              </a:rPr>
              <a:t>cabecilla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su</a:t>
            </a:r>
            <a:r>
              <a:rPr lang="en-US" sz="1150" dirty="0" smtClean="0">
                <a:cs typeface="Microsoft Sans Serif" panose="020B0604020202020204" pitchFamily="34" charset="0"/>
              </a:rPr>
              <a:t> casa, los </a:t>
            </a:r>
            <a:r>
              <a:rPr lang="en-US" sz="1150" dirty="0" err="1" smtClean="0">
                <a:cs typeface="Microsoft Sans Serif" panose="020B0604020202020204" pitchFamily="34" charset="0"/>
              </a:rPr>
              <a:t>datos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otros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miembros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su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caso</a:t>
            </a:r>
            <a:r>
              <a:rPr lang="en-US" sz="1150" dirty="0" smtClean="0">
                <a:cs typeface="Microsoft Sans Serif" panose="020B0604020202020204" pitchFamily="34" charset="0"/>
              </a:rPr>
              <a:t> no se </a:t>
            </a:r>
            <a:r>
              <a:rPr lang="en-US" sz="1150" dirty="0" err="1" smtClean="0">
                <a:cs typeface="Microsoft Sans Serif" panose="020B0604020202020204" pitchFamily="34" charset="0"/>
              </a:rPr>
              <a:t>pueden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usar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para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obtener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información</a:t>
            </a:r>
            <a:r>
              <a:rPr lang="en-US" sz="1150" dirty="0" smtClean="0">
                <a:cs typeface="Microsoft Sans Serif" panose="020B0604020202020204" pitchFamily="34" charset="0"/>
              </a:rPr>
              <a:t> de </a:t>
            </a:r>
            <a:r>
              <a:rPr lang="en-US" sz="1150" dirty="0" err="1" smtClean="0">
                <a:cs typeface="Microsoft Sans Serif" panose="020B0604020202020204" pitchFamily="34" charset="0"/>
              </a:rPr>
              <a:t>su</a:t>
            </a:r>
            <a:r>
              <a:rPr lang="en-US" sz="1150" dirty="0" smtClean="0">
                <a:cs typeface="Microsoft Sans Serif" panose="020B0604020202020204" pitchFamily="34" charset="0"/>
              </a:rPr>
              <a:t> </a:t>
            </a:r>
            <a:r>
              <a:rPr lang="en-US" sz="1150" dirty="0" err="1" smtClean="0">
                <a:cs typeface="Microsoft Sans Serif" panose="020B0604020202020204" pitchFamily="34" charset="0"/>
              </a:rPr>
              <a:t>caso</a:t>
            </a:r>
            <a:r>
              <a:rPr lang="en-US" sz="1150" dirty="0" smtClean="0">
                <a:cs typeface="Microsoft Sans Serif" panose="020B0604020202020204" pitchFamily="34" charset="0"/>
              </a:rPr>
              <a:t>.  </a:t>
            </a:r>
            <a:endParaRPr lang="en-US" sz="1150" dirty="0">
              <a:cs typeface="Microsoft Sans Serif" panose="020B0604020202020204" pitchFamily="34" charset="0"/>
            </a:endParaRPr>
          </a:p>
          <a:p>
            <a:pPr>
              <a:spcAft>
                <a:spcPts val="400"/>
              </a:spcAft>
            </a:pPr>
            <a:endParaRPr lang="en-US" sz="1100" b="1" dirty="0">
              <a:cs typeface="Microsoft Sans Serif" panose="020B0604020202020204" pitchFamily="34" charset="0"/>
            </a:endParaRPr>
          </a:p>
          <a:p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3733800" y="1143000"/>
            <a:ext cx="19479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Papyrus" panose="03070502060502030205" pitchFamily="66" charset="0"/>
              </a:rPr>
              <a:t>Linea de </a:t>
            </a:r>
            <a:r>
              <a:rPr lang="en-US" sz="1200" b="1" dirty="0" err="1" smtClean="0">
                <a:latin typeface="Papyrus" panose="03070502060502030205" pitchFamily="66" charset="0"/>
              </a:rPr>
              <a:t>Información</a:t>
            </a:r>
            <a:r>
              <a:rPr lang="en-US" sz="1200" b="1" dirty="0" smtClean="0">
                <a:latin typeface="Papyrus" panose="03070502060502030205" pitchFamily="66" charset="0"/>
              </a:rPr>
              <a:t> 24/7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051" y="5794495"/>
            <a:ext cx="2362750" cy="175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B0F0"/>
                </a:solidFill>
              </a:rPr>
              <a:t>Lo </a:t>
            </a:r>
            <a:r>
              <a:rPr lang="en-US" b="1" i="1" dirty="0" err="1" smtClean="0">
                <a:solidFill>
                  <a:srgbClr val="00B0F0"/>
                </a:solidFill>
              </a:rPr>
              <a:t>animamos</a:t>
            </a:r>
            <a:r>
              <a:rPr lang="en-US" b="1" i="1" dirty="0" smtClean="0">
                <a:solidFill>
                  <a:srgbClr val="00B0F0"/>
                </a:solidFill>
              </a:rPr>
              <a:t> </a:t>
            </a:r>
            <a:r>
              <a:rPr lang="en-US" b="1" i="1" dirty="0" err="1" smtClean="0">
                <a:solidFill>
                  <a:srgbClr val="00B0F0"/>
                </a:solidFill>
              </a:rPr>
              <a:t>que</a:t>
            </a:r>
            <a:r>
              <a:rPr lang="en-US" b="1" i="1" dirty="0" smtClean="0">
                <a:solidFill>
                  <a:srgbClr val="00B0F0"/>
                </a:solidFill>
              </a:rPr>
              <a:t> </a:t>
            </a:r>
            <a:r>
              <a:rPr lang="en-US" b="1" i="1" dirty="0" err="1" smtClean="0">
                <a:solidFill>
                  <a:srgbClr val="00B0F0"/>
                </a:solidFill>
              </a:rPr>
              <a:t>llame</a:t>
            </a:r>
            <a:r>
              <a:rPr lang="en-US" b="1" i="1" dirty="0" smtClean="0">
                <a:solidFill>
                  <a:srgbClr val="00B0F0"/>
                </a:solidFill>
              </a:rPr>
              <a:t> a la </a:t>
            </a:r>
            <a:r>
              <a:rPr lang="en-US" b="1" i="1" dirty="0" err="1" smtClean="0">
                <a:solidFill>
                  <a:srgbClr val="00B0F0"/>
                </a:solidFill>
              </a:rPr>
              <a:t>línea</a:t>
            </a:r>
            <a:r>
              <a:rPr lang="en-US" b="1" i="1" dirty="0" smtClean="0">
                <a:solidFill>
                  <a:srgbClr val="00B0F0"/>
                </a:solidFill>
              </a:rPr>
              <a:t> de </a:t>
            </a:r>
            <a:r>
              <a:rPr lang="en-US" b="1" i="1" dirty="0" err="1" smtClean="0">
                <a:solidFill>
                  <a:srgbClr val="00B0F0"/>
                </a:solidFill>
              </a:rPr>
              <a:t>información</a:t>
            </a:r>
            <a:r>
              <a:rPr lang="en-US" b="1" i="1" dirty="0" smtClean="0">
                <a:solidFill>
                  <a:srgbClr val="00B0F0"/>
                </a:solidFill>
              </a:rPr>
              <a:t> </a:t>
            </a:r>
            <a:r>
              <a:rPr lang="en-US" b="1" i="1" dirty="0" err="1" smtClean="0">
                <a:solidFill>
                  <a:srgbClr val="00B0F0"/>
                </a:solidFill>
              </a:rPr>
              <a:t>gratuita</a:t>
            </a:r>
            <a:r>
              <a:rPr lang="en-US" b="1" i="1" dirty="0" smtClean="0">
                <a:solidFill>
                  <a:srgbClr val="00B0F0"/>
                </a:solidFill>
              </a:rPr>
              <a:t> </a:t>
            </a:r>
            <a:r>
              <a:rPr lang="en-US" b="1" i="1" dirty="0" err="1" smtClean="0">
                <a:solidFill>
                  <a:srgbClr val="00B0F0"/>
                </a:solidFill>
              </a:rPr>
              <a:t>para</a:t>
            </a:r>
            <a:r>
              <a:rPr lang="en-US" b="1" i="1" dirty="0" smtClean="0">
                <a:solidFill>
                  <a:srgbClr val="00B0F0"/>
                </a:solidFill>
              </a:rPr>
              <a:t> </a:t>
            </a:r>
            <a:r>
              <a:rPr lang="en-US" b="1" i="1" dirty="0" err="1">
                <a:solidFill>
                  <a:srgbClr val="00B0F0"/>
                </a:solidFill>
              </a:rPr>
              <a:t>información</a:t>
            </a:r>
            <a:r>
              <a:rPr lang="en-US" b="1" i="1" dirty="0">
                <a:solidFill>
                  <a:srgbClr val="00B0F0"/>
                </a:solidFill>
              </a:rPr>
              <a:t> </a:t>
            </a:r>
            <a:r>
              <a:rPr lang="en-US" b="1" i="1" dirty="0" err="1" smtClean="0">
                <a:solidFill>
                  <a:srgbClr val="00B0F0"/>
                </a:solidFill>
              </a:rPr>
              <a:t>basica</a:t>
            </a:r>
            <a:r>
              <a:rPr lang="en-US" b="1" i="1" dirty="0" smtClean="0">
                <a:solidFill>
                  <a:srgbClr val="00B0F0"/>
                </a:solidFill>
              </a:rPr>
              <a:t> </a:t>
            </a:r>
            <a:r>
              <a:rPr lang="en-US" b="1" i="1" dirty="0" err="1" smtClean="0">
                <a:solidFill>
                  <a:srgbClr val="00B0F0"/>
                </a:solidFill>
              </a:rPr>
              <a:t>acerca</a:t>
            </a:r>
            <a:r>
              <a:rPr lang="en-US" b="1" i="1" dirty="0" smtClean="0">
                <a:solidFill>
                  <a:srgbClr val="00B0F0"/>
                </a:solidFill>
              </a:rPr>
              <a:t> </a:t>
            </a:r>
            <a:r>
              <a:rPr lang="en-US" b="1" i="1" dirty="0">
                <a:solidFill>
                  <a:srgbClr val="00B0F0"/>
                </a:solidFill>
              </a:rPr>
              <a:t>de </a:t>
            </a:r>
            <a:r>
              <a:rPr lang="en-US" b="1" i="1" dirty="0" err="1">
                <a:solidFill>
                  <a:srgbClr val="00B0F0"/>
                </a:solidFill>
              </a:rPr>
              <a:t>su</a:t>
            </a:r>
            <a:r>
              <a:rPr lang="en-US" b="1" i="1" dirty="0">
                <a:solidFill>
                  <a:srgbClr val="00B0F0"/>
                </a:solidFill>
              </a:rPr>
              <a:t> </a:t>
            </a:r>
            <a:r>
              <a:rPr lang="en-US" b="1" i="1" dirty="0" err="1" smtClean="0">
                <a:solidFill>
                  <a:srgbClr val="00B0F0"/>
                </a:solidFill>
              </a:rPr>
              <a:t>caso</a:t>
            </a:r>
            <a:r>
              <a:rPr lang="en-US" b="1" i="1" dirty="0" smtClean="0">
                <a:solidFill>
                  <a:srgbClr val="00B0F0"/>
                </a:solidFill>
              </a:rPr>
              <a:t>.  </a:t>
            </a:r>
            <a:endParaRPr lang="en-US" b="1" i="1" dirty="0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7400" y="690095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1-855-309-3766 </a:t>
            </a:r>
          </a:p>
          <a:p>
            <a:pPr algn="ctr"/>
            <a:r>
              <a:rPr lang="en-US" b="1" dirty="0" smtClean="0"/>
              <a:t>(1-855 </a:t>
            </a:r>
            <a:r>
              <a:rPr lang="en-US" b="1" dirty="0"/>
              <a:t>30-YESNM)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8710" y="7547281"/>
            <a:ext cx="5593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 smtClean="0"/>
              <a:t>También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puede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obtener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información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acerca</a:t>
            </a:r>
            <a:r>
              <a:rPr lang="en-US" sz="1200" b="1" dirty="0" smtClean="0"/>
              <a:t> de </a:t>
            </a:r>
            <a:r>
              <a:rPr lang="en-US" sz="1200" b="1" dirty="0" err="1" smtClean="0"/>
              <a:t>su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caso</a:t>
            </a:r>
            <a:r>
              <a:rPr lang="en-US" sz="1200" b="1" dirty="0" smtClean="0"/>
              <a:t> en </a:t>
            </a:r>
            <a:r>
              <a:rPr lang="en-US" sz="1200" b="1" dirty="0" err="1" smtClean="0"/>
              <a:t>línea</a:t>
            </a:r>
            <a:r>
              <a:rPr lang="en-US" sz="1200" b="1" dirty="0" smtClean="0"/>
              <a:t> en </a:t>
            </a:r>
            <a:r>
              <a:rPr lang="en-US" sz="1200" b="1" i="1" dirty="0" smtClean="0"/>
              <a:t>Yes.state.nm.us</a:t>
            </a:r>
            <a:endParaRPr lang="en-US" sz="1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725930" y="7996534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solidFill>
                  <a:srgbClr val="FF0000"/>
                </a:solidFill>
              </a:rPr>
              <a:t>Efectivo</a:t>
            </a:r>
            <a:r>
              <a:rPr lang="en-US" sz="1200" b="1" dirty="0" smtClean="0">
                <a:solidFill>
                  <a:srgbClr val="FF0000"/>
                </a:solidFill>
              </a:rPr>
              <a:t> el 3 de </a:t>
            </a:r>
            <a:r>
              <a:rPr lang="en-US" sz="1200" b="1" dirty="0" err="1" smtClean="0">
                <a:solidFill>
                  <a:srgbClr val="FF0000"/>
                </a:solidFill>
              </a:rPr>
              <a:t>Febrero</a:t>
            </a:r>
            <a:r>
              <a:rPr lang="en-US" sz="1200" b="1" dirty="0" smtClean="0">
                <a:solidFill>
                  <a:srgbClr val="FF0000"/>
                </a:solidFill>
              </a:rPr>
              <a:t> 2014 – Nuevo </a:t>
            </a:r>
            <a:r>
              <a:rPr lang="en-US" sz="1200" b="1" dirty="0" err="1" smtClean="0">
                <a:solidFill>
                  <a:srgbClr val="FF0000"/>
                </a:solidFill>
              </a:rPr>
              <a:t>horario</a:t>
            </a:r>
            <a:r>
              <a:rPr lang="en-US" sz="1200" b="1" dirty="0" smtClean="0">
                <a:solidFill>
                  <a:srgbClr val="FF0000"/>
                </a:solidFill>
              </a:rPr>
              <a:t> de la </a:t>
            </a:r>
            <a:r>
              <a:rPr lang="en-US" sz="1200" b="1" dirty="0" err="1" smtClean="0">
                <a:solidFill>
                  <a:srgbClr val="FF0000"/>
                </a:solidFill>
              </a:rPr>
              <a:t>sala</a:t>
            </a:r>
            <a:r>
              <a:rPr lang="en-US" sz="1200" b="1" dirty="0" smtClean="0">
                <a:solidFill>
                  <a:srgbClr val="FF0000"/>
                </a:solidFill>
              </a:rPr>
              <a:t> de </a:t>
            </a:r>
            <a:r>
              <a:rPr lang="en-US" sz="1200" b="1" dirty="0" err="1" smtClean="0">
                <a:solidFill>
                  <a:srgbClr val="FF0000"/>
                </a:solidFill>
              </a:rPr>
              <a:t>espera</a:t>
            </a:r>
            <a:r>
              <a:rPr lang="en-US" sz="1200" b="1" dirty="0" smtClean="0">
                <a:solidFill>
                  <a:srgbClr val="FF0000"/>
                </a:solidFill>
              </a:rPr>
              <a:t>:  9:00 a.m. </a:t>
            </a:r>
            <a:r>
              <a:rPr lang="en-US" sz="1200" b="1" dirty="0">
                <a:solidFill>
                  <a:srgbClr val="FF0000"/>
                </a:solidFill>
              </a:rPr>
              <a:t>a</a:t>
            </a:r>
            <a:r>
              <a:rPr lang="en-US" sz="1200" b="1" dirty="0" smtClean="0">
                <a:solidFill>
                  <a:srgbClr val="FF0000"/>
                </a:solidFill>
              </a:rPr>
              <a:t> 4:00 p.m</a:t>
            </a:r>
            <a:r>
              <a:rPr lang="en-US" sz="1200" dirty="0" smtClean="0"/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4666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4034</TotalTime>
  <Words>361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Adjacency</vt:lpstr>
      <vt:lpstr>       Línea de información de la División de Asistencia Económica 1-855-309-3766 (1-855 30-YESNM)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HSD</dc:creator>
  <cp:lastModifiedBy>HSD</cp:lastModifiedBy>
  <cp:revision>166</cp:revision>
  <cp:lastPrinted>2013-12-10T18:37:50Z</cp:lastPrinted>
  <dcterms:created xsi:type="dcterms:W3CDTF">2013-09-08T22:32:12Z</dcterms:created>
  <dcterms:modified xsi:type="dcterms:W3CDTF">2014-02-01T00:04:14Z</dcterms:modified>
</cp:coreProperties>
</file>